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82" r:id="rId2"/>
    <p:sldId id="2113" r:id="rId3"/>
    <p:sldId id="2116" r:id="rId4"/>
    <p:sldId id="2114" r:id="rId5"/>
    <p:sldId id="2115" r:id="rId6"/>
    <p:sldId id="2117" r:id="rId7"/>
    <p:sldId id="2118" r:id="rId8"/>
    <p:sldId id="2120" r:id="rId9"/>
    <p:sldId id="2119" r:id="rId10"/>
    <p:sldId id="28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D61834-EB19-47B1-AE7A-0AC6F4C47D2E}" type="datetimeFigureOut">
              <a:rPr lang="en-GB" smtClean="0"/>
              <a:t>05/11/2020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CCF0AF-BC64-4491-BE60-5D3BA24D82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585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FB06DA-960E-6D4E-BC52-1EF95CD628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321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AB51E-68D7-41FB-B0BF-1BF6D3EF2C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4064FB-A21E-45B7-A5FD-A8CE38ED12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0AFB5-C19D-4AC1-B280-F88C6657D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9934C-2708-4064-A474-BE6CF529CF0A}" type="datetimeFigureOut">
              <a:rPr lang="en-GB" smtClean="0"/>
              <a:t>05/11/2020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2465B-0AF5-42B4-8847-A232FF902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87119-ADA6-46BD-968E-858DB95E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AFCA-FD85-47B3-97E2-22DE281D81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9526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E7434-9EBE-405B-A4FD-ECB3162D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DB7D0-7735-4DD8-80F7-8440F93EE6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17E93-40B4-40B7-A3D1-183BCAD29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9934C-2708-4064-A474-BE6CF529CF0A}" type="datetimeFigureOut">
              <a:rPr lang="en-GB" smtClean="0"/>
              <a:t>05/11/2020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07031-8129-4D2E-87BD-455BEAEC5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E1DFAD-2AF5-4A68-BF3A-9CE59E284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AFCA-FD85-47B3-97E2-22DE281D81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9774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1718BE-1F88-4508-ABF5-CDD45B2B4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4A2D4-6EA6-4693-AFB8-29B82F5014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2EA50-F221-4F2E-A598-443D9F73D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9934C-2708-4064-A474-BE6CF529CF0A}" type="datetimeFigureOut">
              <a:rPr lang="en-GB" smtClean="0"/>
              <a:t>05/11/2020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EC3C1-7EBC-4055-AA34-2632063DD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68817-3DB3-43C3-8C40-E92353165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AFCA-FD85-47B3-97E2-22DE281D81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8376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DFA4D-0A8B-4A59-AB3F-5F76B6041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E8F17-0EF3-4C95-A7B7-AD129D56F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9F967-A404-449A-A8A2-2A0706091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9934C-2708-4064-A474-BE6CF529CF0A}" type="datetimeFigureOut">
              <a:rPr lang="en-GB" smtClean="0"/>
              <a:t>05/11/2020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3D612-2A7C-4A06-BEC6-24F38DC5A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8B2B5-09C7-4067-BD25-E13F8A222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AFCA-FD85-47B3-97E2-22DE281D81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20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2617D-A000-49F4-A60F-7C54EA5A3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853D7D-F4F9-4EAE-A7B8-F2DC25BB03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7F26D-6949-48B9-A405-379FDFB6A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9934C-2708-4064-A474-BE6CF529CF0A}" type="datetimeFigureOut">
              <a:rPr lang="en-GB" smtClean="0"/>
              <a:t>05/11/2020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C8DFB-343F-452D-AD67-61A6990E5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E214D-1451-4E25-A060-23EF03E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AFCA-FD85-47B3-97E2-22DE281D81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9455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50F6B-9063-4A1A-A97D-4685FB06C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C480C-6463-4619-AB23-2CFBB9715C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9BD7DA-E3DE-4743-B427-F3104E674A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E743B0-73D0-4078-AB8F-A062DDFC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9934C-2708-4064-A474-BE6CF529CF0A}" type="datetimeFigureOut">
              <a:rPr lang="en-GB" smtClean="0"/>
              <a:t>05/11/2020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A7B48-C0A2-4BBB-A549-E7E0FA482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B3933C-5226-4FAE-9EBF-1E0D62526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AFCA-FD85-47B3-97E2-22DE281D81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028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6412B-13D6-440B-96CE-6E366A7D2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E7C4F9-CE7F-4C0D-9E7D-BA10442B68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1D217C-20B8-4172-A517-A7738AE5F8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E2C0BC-0C28-42C7-B980-C592C8FC0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A89A1D-2E3D-4A1F-8417-E4E42295DB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E48D50-07C6-4C06-A280-52BD26608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9934C-2708-4064-A474-BE6CF529CF0A}" type="datetimeFigureOut">
              <a:rPr lang="en-GB" smtClean="0"/>
              <a:t>05/11/2020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271BC3-BA62-4770-9C97-C15206A5B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50C6C0-9965-4EEF-A59C-04DA796AE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AFCA-FD85-47B3-97E2-22DE281D81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58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FA1CA-95D2-40D6-AD65-65B169F09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0A7721-4A40-42D3-86A8-67A8D9527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9934C-2708-4064-A474-BE6CF529CF0A}" type="datetimeFigureOut">
              <a:rPr lang="en-GB" smtClean="0"/>
              <a:t>05/11/2020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0E5ECF-0650-4A32-802D-72C58D195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A341EA-0810-4ED2-84B8-84F920DE2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AFCA-FD85-47B3-97E2-22DE281D81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9419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C2822B-C9DE-45AF-B5AA-523817EDD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9934C-2708-4064-A474-BE6CF529CF0A}" type="datetimeFigureOut">
              <a:rPr lang="en-GB" smtClean="0"/>
              <a:t>05/11/2020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2246E1-74DD-4D31-92F9-2C0E61A8C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CBC40-8829-45FE-B69D-BE7AA8C40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AFCA-FD85-47B3-97E2-22DE281D81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2762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C81E9-D506-4662-9D63-80F53DAF6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C930E-8138-4DF6-9D3C-EF2E2DCCD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A336A5-FBAD-4CE7-9449-FCFED04EBD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D46407-4756-498B-8F2A-2F6E00061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9934C-2708-4064-A474-BE6CF529CF0A}" type="datetimeFigureOut">
              <a:rPr lang="en-GB" smtClean="0"/>
              <a:t>05/11/2020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48EB25-7894-485A-8C9D-709FB093D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0E1AB9-0310-4130-A431-F517A28B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AFCA-FD85-47B3-97E2-22DE281D81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976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D6A3E-D6D5-4CD6-BDE0-31C2B709B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F626A9-A2ED-4CCD-91D3-BD07456794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B6DBF3-758F-4F9B-9983-550D55FAD3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13901-A930-4499-9E30-10FD4610F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9934C-2708-4064-A474-BE6CF529CF0A}" type="datetimeFigureOut">
              <a:rPr lang="en-GB" smtClean="0"/>
              <a:t>05/11/2020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A2A74F-906D-4F9E-889D-D91CB66B9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22C120-D82D-4D8E-9B8F-AE2131B61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BAFCA-FD85-47B3-97E2-22DE281D81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1536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A2B32B-8805-4AA1-B55B-17BCC4B92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BE0EF-F534-43F2-887C-FB5FF26B3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248499-4B6C-4D44-9CF0-65AD02B592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19934C-2708-4064-A474-BE6CF529CF0A}" type="datetimeFigureOut">
              <a:rPr lang="en-GB" smtClean="0"/>
              <a:t>05/11/2020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74A3C-016D-442A-AC28-DAAC89D642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08A67-8AD9-43C3-97B8-04A8E86D3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BAFCA-FD85-47B3-97E2-22DE281D81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2283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E32821B-493F-4370-9323-EB99836B36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3373" y="3409669"/>
            <a:ext cx="6405187" cy="2387600"/>
          </a:xfrm>
        </p:spPr>
        <p:txBody>
          <a:bodyPr>
            <a:normAutofit/>
          </a:bodyPr>
          <a:lstStyle/>
          <a:p>
            <a:r>
              <a:rPr lang="en-GB" sz="3200" dirty="0">
                <a:solidFill>
                  <a:schemeClr val="bg1">
                    <a:lumMod val="50000"/>
                  </a:schemeClr>
                </a:solidFill>
              </a:rPr>
              <a:t>The Benefits of Blockchain Supply Chain Management Within Residential Construction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353FFA-0272-4E64-B34A-284334C1C0D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9267" y="3079469"/>
            <a:ext cx="30734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56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E5D520D-ED47-DD49-9C4F-594AB973A69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9267" y="3079469"/>
            <a:ext cx="3073400" cy="660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B3C6D72-73C9-4E10-86D0-F9BC48FEB3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8011" y="4098108"/>
            <a:ext cx="6405187" cy="2387600"/>
          </a:xfrm>
        </p:spPr>
        <p:txBody>
          <a:bodyPr>
            <a:normAutofit/>
          </a:bodyPr>
          <a:lstStyle/>
          <a:p>
            <a:pPr algn="l"/>
            <a:r>
              <a:rPr lang="en-GB" sz="3200" dirty="0">
                <a:solidFill>
                  <a:schemeClr val="bg1">
                    <a:lumMod val="50000"/>
                  </a:schemeClr>
                </a:solidFill>
              </a:rPr>
              <a:t>Dan Eades</a:t>
            </a:r>
            <a:br>
              <a:rPr lang="en-GB" sz="32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3200" dirty="0">
                <a:solidFill>
                  <a:schemeClr val="bg1">
                    <a:lumMod val="50000"/>
                  </a:schemeClr>
                </a:solidFill>
              </a:rPr>
              <a:t>CTO</a:t>
            </a:r>
            <a:br>
              <a:rPr lang="en-GB" sz="32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3200" dirty="0">
                <a:solidFill>
                  <a:schemeClr val="bg1">
                    <a:lumMod val="50000"/>
                  </a:schemeClr>
                </a:solidFill>
              </a:rPr>
              <a:t>dan@myglobalhome.co</a:t>
            </a:r>
          </a:p>
        </p:txBody>
      </p:sp>
    </p:spTree>
    <p:extLst>
      <p:ext uri="{BB962C8B-B14F-4D97-AF65-F5344CB8AC3E}">
        <p14:creationId xmlns:p14="http://schemas.microsoft.com/office/powerpoint/2010/main" val="540042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75B119-D59F-4DE5-A24E-68A1528E7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4368" y="6165130"/>
            <a:ext cx="532614" cy="5326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45CF12-D996-4993-BD88-4D9EC2F1EFB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AB4DF4-F68D-44F8-B82B-232117D4993F}"/>
              </a:ext>
            </a:extLst>
          </p:cNvPr>
          <p:cNvSpPr txBox="1"/>
          <p:nvPr/>
        </p:nvSpPr>
        <p:spPr>
          <a:xfrm>
            <a:off x="3586213" y="2028616"/>
            <a:ext cx="5019579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3600" b="1" dirty="0"/>
          </a:p>
          <a:p>
            <a:pPr algn="ctr"/>
            <a:r>
              <a:rPr lang="en-US" sz="2800" dirty="0"/>
              <a:t>Brief History</a:t>
            </a:r>
          </a:p>
          <a:p>
            <a:pPr algn="ctr"/>
            <a:r>
              <a:rPr lang="en-US" sz="2800" dirty="0"/>
              <a:t>Platform Approach</a:t>
            </a:r>
          </a:p>
          <a:p>
            <a:pPr algn="ctr"/>
            <a:r>
              <a:rPr lang="en-US" sz="2800" dirty="0"/>
              <a:t>The Logbook</a:t>
            </a:r>
          </a:p>
          <a:p>
            <a:pPr algn="ctr"/>
            <a:r>
              <a:rPr lang="en-US" sz="2800" dirty="0"/>
              <a:t>Blockchain</a:t>
            </a:r>
          </a:p>
          <a:p>
            <a:pPr algn="ctr"/>
            <a:r>
              <a:rPr lang="en-US" sz="2800" dirty="0"/>
              <a:t>Supply Chain</a:t>
            </a:r>
          </a:p>
          <a:p>
            <a:pPr algn="ctr"/>
            <a:r>
              <a:rPr lang="en-US" sz="2800" dirty="0"/>
              <a:t>Current Status and Opportunities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DD87C4-56D7-4A86-A805-B89F1E22C71A}"/>
              </a:ext>
            </a:extLst>
          </p:cNvPr>
          <p:cNvSpPr/>
          <p:nvPr/>
        </p:nvSpPr>
        <p:spPr>
          <a:xfrm>
            <a:off x="0" y="0"/>
            <a:ext cx="12192000" cy="887767"/>
          </a:xfrm>
          <a:prstGeom prst="rect">
            <a:avLst/>
          </a:prstGeom>
          <a:solidFill>
            <a:srgbClr val="DAD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53E6CEE-4657-4A94-A3C3-36191DAEA54C}"/>
              </a:ext>
            </a:extLst>
          </p:cNvPr>
          <p:cNvSpPr txBox="1">
            <a:spLocks/>
          </p:cNvSpPr>
          <p:nvPr/>
        </p:nvSpPr>
        <p:spPr>
          <a:xfrm>
            <a:off x="381000" y="0"/>
            <a:ext cx="11419114" cy="887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latin typeface="+mn-lt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794919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427D1AB-38A9-1C41-8963-F53A2B512270}"/>
              </a:ext>
            </a:extLst>
          </p:cNvPr>
          <p:cNvSpPr/>
          <p:nvPr/>
        </p:nvSpPr>
        <p:spPr>
          <a:xfrm>
            <a:off x="0" y="0"/>
            <a:ext cx="12192000" cy="887767"/>
          </a:xfrm>
          <a:prstGeom prst="rect">
            <a:avLst/>
          </a:prstGeom>
          <a:solidFill>
            <a:srgbClr val="DAD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CF367D4-F54E-144A-ADCC-F0B9EF67A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4368" y="6165130"/>
            <a:ext cx="532614" cy="53261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EB24DC-1CEC-4653-8BFD-2A2FB53826E6}"/>
              </a:ext>
            </a:extLst>
          </p:cNvPr>
          <p:cNvSpPr txBox="1">
            <a:spLocks/>
          </p:cNvSpPr>
          <p:nvPr/>
        </p:nvSpPr>
        <p:spPr>
          <a:xfrm>
            <a:off x="833156" y="1995856"/>
            <a:ext cx="10966957" cy="44510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E6A61C-BBC7-49D0-A45D-C5738AEDA556}"/>
              </a:ext>
            </a:extLst>
          </p:cNvPr>
          <p:cNvSpPr txBox="1">
            <a:spLocks/>
          </p:cNvSpPr>
          <p:nvPr/>
        </p:nvSpPr>
        <p:spPr>
          <a:xfrm>
            <a:off x="381000" y="0"/>
            <a:ext cx="11419114" cy="887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latin typeface="+mn-lt"/>
              </a:rPr>
              <a:t>Brief History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C24B6A-EBE4-433F-B8EF-56A18E69F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894" y="940934"/>
            <a:ext cx="10239326" cy="575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63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53DC1F-C9D0-49C6-94BD-1295A808A4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852"/>
          <a:stretch/>
        </p:blipFill>
        <p:spPr>
          <a:xfrm>
            <a:off x="0" y="887767"/>
            <a:ext cx="12192000" cy="57680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75B119-D59F-4DE5-A24E-68A1528E7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4368" y="6165130"/>
            <a:ext cx="532614" cy="5326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A0C7210-0321-47FF-999C-E3537327A528}"/>
              </a:ext>
            </a:extLst>
          </p:cNvPr>
          <p:cNvSpPr/>
          <p:nvPr/>
        </p:nvSpPr>
        <p:spPr>
          <a:xfrm>
            <a:off x="0" y="0"/>
            <a:ext cx="12192000" cy="887767"/>
          </a:xfrm>
          <a:prstGeom prst="rect">
            <a:avLst/>
          </a:prstGeom>
          <a:solidFill>
            <a:srgbClr val="DAD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123F6A8-8E48-4C0D-8C2E-431235F1864E}"/>
              </a:ext>
            </a:extLst>
          </p:cNvPr>
          <p:cNvSpPr txBox="1">
            <a:spLocks/>
          </p:cNvSpPr>
          <p:nvPr/>
        </p:nvSpPr>
        <p:spPr>
          <a:xfrm>
            <a:off x="381000" y="0"/>
            <a:ext cx="11419114" cy="887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latin typeface="+mn-lt"/>
              </a:rPr>
              <a:t>Platform Approach</a:t>
            </a:r>
          </a:p>
        </p:txBody>
      </p:sp>
    </p:spTree>
    <p:extLst>
      <p:ext uri="{BB962C8B-B14F-4D97-AF65-F5344CB8AC3E}">
        <p14:creationId xmlns:p14="http://schemas.microsoft.com/office/powerpoint/2010/main" val="1250849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75B119-D59F-4DE5-A24E-68A1528E7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4368" y="6165130"/>
            <a:ext cx="532614" cy="5326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A0C7210-0321-47FF-999C-E3537327A528}"/>
              </a:ext>
            </a:extLst>
          </p:cNvPr>
          <p:cNvSpPr/>
          <p:nvPr/>
        </p:nvSpPr>
        <p:spPr>
          <a:xfrm>
            <a:off x="0" y="0"/>
            <a:ext cx="12192000" cy="887767"/>
          </a:xfrm>
          <a:prstGeom prst="rect">
            <a:avLst/>
          </a:prstGeom>
          <a:solidFill>
            <a:srgbClr val="DAD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123F6A8-8E48-4C0D-8C2E-431235F1864E}"/>
              </a:ext>
            </a:extLst>
          </p:cNvPr>
          <p:cNvSpPr txBox="1">
            <a:spLocks/>
          </p:cNvSpPr>
          <p:nvPr/>
        </p:nvSpPr>
        <p:spPr>
          <a:xfrm>
            <a:off x="381000" y="0"/>
            <a:ext cx="11419114" cy="887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latin typeface="+mn-lt"/>
              </a:rPr>
              <a:t>The Logbook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78D6CE-1228-4150-81E5-8AD9B08F42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13" t="13024" r="6893" b="33135"/>
          <a:stretch/>
        </p:blipFill>
        <p:spPr>
          <a:xfrm>
            <a:off x="504631" y="1583675"/>
            <a:ext cx="10959737" cy="369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06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75B119-D59F-4DE5-A24E-68A1528E7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4368" y="6165130"/>
            <a:ext cx="532614" cy="5326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A0C7210-0321-47FF-999C-E3537327A528}"/>
              </a:ext>
            </a:extLst>
          </p:cNvPr>
          <p:cNvSpPr/>
          <p:nvPr/>
        </p:nvSpPr>
        <p:spPr>
          <a:xfrm>
            <a:off x="0" y="0"/>
            <a:ext cx="12192000" cy="887767"/>
          </a:xfrm>
          <a:prstGeom prst="rect">
            <a:avLst/>
          </a:prstGeom>
          <a:solidFill>
            <a:srgbClr val="DAD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123F6A8-8E48-4C0D-8C2E-431235F1864E}"/>
              </a:ext>
            </a:extLst>
          </p:cNvPr>
          <p:cNvSpPr txBox="1">
            <a:spLocks/>
          </p:cNvSpPr>
          <p:nvPr/>
        </p:nvSpPr>
        <p:spPr>
          <a:xfrm>
            <a:off x="381000" y="0"/>
            <a:ext cx="11419114" cy="887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latin typeface="+mn-lt"/>
              </a:rPr>
              <a:t>Blockchain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2C782B-F2E3-49E1-9426-F6C689800C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13" t="27844" r="6893" b="33135"/>
          <a:stretch/>
        </p:blipFill>
        <p:spPr>
          <a:xfrm>
            <a:off x="0" y="914401"/>
            <a:ext cx="6704605" cy="1636314"/>
          </a:xfrm>
          <a:prstGeom prst="rect">
            <a:avLst/>
          </a:prstGeom>
        </p:spPr>
      </p:pic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7C45BDE3-D432-4E53-9512-DDFB6619E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59" y="2577350"/>
            <a:ext cx="10367681" cy="409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663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75B119-D59F-4DE5-A24E-68A1528E7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4368" y="6165130"/>
            <a:ext cx="532614" cy="5326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A0C7210-0321-47FF-999C-E3537327A528}"/>
              </a:ext>
            </a:extLst>
          </p:cNvPr>
          <p:cNvSpPr/>
          <p:nvPr/>
        </p:nvSpPr>
        <p:spPr>
          <a:xfrm>
            <a:off x="0" y="0"/>
            <a:ext cx="12192000" cy="887767"/>
          </a:xfrm>
          <a:prstGeom prst="rect">
            <a:avLst/>
          </a:prstGeom>
          <a:solidFill>
            <a:srgbClr val="DAD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123F6A8-8E48-4C0D-8C2E-431235F1864E}"/>
              </a:ext>
            </a:extLst>
          </p:cNvPr>
          <p:cNvSpPr txBox="1">
            <a:spLocks/>
          </p:cNvSpPr>
          <p:nvPr/>
        </p:nvSpPr>
        <p:spPr>
          <a:xfrm>
            <a:off x="381000" y="0"/>
            <a:ext cx="11419114" cy="887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latin typeface="+mn-lt"/>
              </a:rPr>
              <a:t>Supply Chain</a:t>
            </a:r>
          </a:p>
        </p:txBody>
      </p:sp>
      <p:pic>
        <p:nvPicPr>
          <p:cNvPr id="2050" name="Picture 2" descr="construction supply chain">
            <a:extLst>
              <a:ext uri="{FF2B5EF4-FFF2-40B4-BE49-F238E27FC236}">
                <a16:creationId xmlns:a16="http://schemas.microsoft.com/office/drawing/2014/main" id="{A37F4489-5CB4-4958-B278-A62F3E826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372" y="2549939"/>
            <a:ext cx="10374370" cy="414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911EC6-A804-468B-8F6F-19416A07A4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3" t="27844" r="6893" b="33135"/>
          <a:stretch/>
        </p:blipFill>
        <p:spPr>
          <a:xfrm>
            <a:off x="0" y="914401"/>
            <a:ext cx="6704605" cy="16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281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75B119-D59F-4DE5-A24E-68A1528E7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4368" y="6165130"/>
            <a:ext cx="532614" cy="5326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A0C7210-0321-47FF-999C-E3537327A528}"/>
              </a:ext>
            </a:extLst>
          </p:cNvPr>
          <p:cNvSpPr/>
          <p:nvPr/>
        </p:nvSpPr>
        <p:spPr>
          <a:xfrm>
            <a:off x="0" y="0"/>
            <a:ext cx="12192000" cy="887767"/>
          </a:xfrm>
          <a:prstGeom prst="rect">
            <a:avLst/>
          </a:prstGeom>
          <a:solidFill>
            <a:srgbClr val="DAD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123F6A8-8E48-4C0D-8C2E-431235F1864E}"/>
              </a:ext>
            </a:extLst>
          </p:cNvPr>
          <p:cNvSpPr txBox="1">
            <a:spLocks/>
          </p:cNvSpPr>
          <p:nvPr/>
        </p:nvSpPr>
        <p:spPr>
          <a:xfrm>
            <a:off x="381000" y="0"/>
            <a:ext cx="11419114" cy="887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latin typeface="+mn-lt"/>
              </a:rPr>
              <a:t>Current Status and Opportunities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7DBCF1-F651-47E1-B8AB-F76FBDC392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33"/>
          <a:stretch/>
        </p:blipFill>
        <p:spPr>
          <a:xfrm>
            <a:off x="4547221" y="2679559"/>
            <a:ext cx="6825636" cy="391718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981DD2E-9DEC-4FE8-AF38-6E6FCE064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634" y="1233623"/>
            <a:ext cx="6365966" cy="3580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A531A6-EE39-43B8-A673-1B40EA1F7451}"/>
              </a:ext>
            </a:extLst>
          </p:cNvPr>
          <p:cNvSpPr txBox="1"/>
          <p:nvPr/>
        </p:nvSpPr>
        <p:spPr>
          <a:xfrm>
            <a:off x="339634" y="4814479"/>
            <a:ext cx="2055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Innovation Centre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36CAFF-D430-4DFA-91E5-226DF19020C4}"/>
              </a:ext>
            </a:extLst>
          </p:cNvPr>
          <p:cNvSpPr txBox="1"/>
          <p:nvPr/>
        </p:nvSpPr>
        <p:spPr>
          <a:xfrm>
            <a:off x="10207602" y="2250958"/>
            <a:ext cx="1165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Microsite</a:t>
            </a:r>
          </a:p>
        </p:txBody>
      </p:sp>
    </p:spTree>
    <p:extLst>
      <p:ext uri="{BB962C8B-B14F-4D97-AF65-F5344CB8AC3E}">
        <p14:creationId xmlns:p14="http://schemas.microsoft.com/office/powerpoint/2010/main" val="1340286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75B119-D59F-4DE5-A24E-68A1528E7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4368" y="6165130"/>
            <a:ext cx="532614" cy="5326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45CF12-D996-4993-BD88-4D9EC2F1EFB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AB4DF4-F68D-44F8-B82B-232117D4993F}"/>
              </a:ext>
            </a:extLst>
          </p:cNvPr>
          <p:cNvSpPr txBox="1"/>
          <p:nvPr/>
        </p:nvSpPr>
        <p:spPr>
          <a:xfrm>
            <a:off x="3586214" y="2028616"/>
            <a:ext cx="5019580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3600" b="1" dirty="0"/>
          </a:p>
          <a:p>
            <a:pPr algn="ctr"/>
            <a:r>
              <a:rPr lang="en-US" sz="2800" dirty="0"/>
              <a:t>Brief History</a:t>
            </a:r>
          </a:p>
          <a:p>
            <a:pPr algn="ctr"/>
            <a:r>
              <a:rPr lang="en-US" sz="2800" dirty="0"/>
              <a:t>Platform Approach</a:t>
            </a:r>
          </a:p>
          <a:p>
            <a:pPr algn="ctr"/>
            <a:r>
              <a:rPr lang="en-US" sz="2800" dirty="0"/>
              <a:t>The Logbook</a:t>
            </a:r>
          </a:p>
          <a:p>
            <a:pPr algn="ctr"/>
            <a:r>
              <a:rPr lang="en-US" sz="2800" dirty="0"/>
              <a:t>Blockchain</a:t>
            </a:r>
          </a:p>
          <a:p>
            <a:pPr algn="ctr"/>
            <a:r>
              <a:rPr lang="en-US" sz="2800" dirty="0"/>
              <a:t>Supply Chain</a:t>
            </a:r>
          </a:p>
          <a:p>
            <a:pPr algn="ctr"/>
            <a:r>
              <a:rPr lang="en-US" sz="2800" dirty="0"/>
              <a:t>Current Status and Opportunities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DD87C4-56D7-4A86-A805-B89F1E22C71A}"/>
              </a:ext>
            </a:extLst>
          </p:cNvPr>
          <p:cNvSpPr/>
          <p:nvPr/>
        </p:nvSpPr>
        <p:spPr>
          <a:xfrm>
            <a:off x="0" y="0"/>
            <a:ext cx="12192000" cy="887767"/>
          </a:xfrm>
          <a:prstGeom prst="rect">
            <a:avLst/>
          </a:prstGeom>
          <a:solidFill>
            <a:srgbClr val="DAD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53E6CEE-4657-4A94-A3C3-36191DAEA54C}"/>
              </a:ext>
            </a:extLst>
          </p:cNvPr>
          <p:cNvSpPr txBox="1">
            <a:spLocks/>
          </p:cNvSpPr>
          <p:nvPr/>
        </p:nvSpPr>
        <p:spPr>
          <a:xfrm>
            <a:off x="381000" y="0"/>
            <a:ext cx="11419114" cy="887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latin typeface="+mn-lt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748308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41936</TotalTime>
  <Words>65</Words>
  <Application>Microsoft Office PowerPoint</Application>
  <PresentationFormat>Widescreen</PresentationFormat>
  <Paragraphs>27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The Benefits of Blockchain Supply Chain Management Within Residential Construction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Dan Eades CTO dan@myglobalhome.co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Eades</dc:creator>
  <cp:lastModifiedBy>Dan Eades</cp:lastModifiedBy>
  <cp:revision>42</cp:revision>
  <dcterms:created xsi:type="dcterms:W3CDTF">2020-09-02T06:13:35Z</dcterms:created>
  <dcterms:modified xsi:type="dcterms:W3CDTF">2020-11-06T06:33:15Z</dcterms:modified>
</cp:coreProperties>
</file>